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Arial Black"/>
      <p:regular r:id="rId39"/>
    </p:embeddedFont>
    <p:embeddedFont>
      <p:font typeface="Century Gothic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iJ1B1/TOZIBnc+pnhNeVh3BCoh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regular.fntdata"/><Relationship Id="rId20" Type="http://schemas.openxmlformats.org/officeDocument/2006/relationships/slide" Target="slides/slide15.xml"/><Relationship Id="rId42" Type="http://schemas.openxmlformats.org/officeDocument/2006/relationships/font" Target="fonts/CenturyGothic-italic.fntdata"/><Relationship Id="rId41" Type="http://schemas.openxmlformats.org/officeDocument/2006/relationships/font" Target="fonts/CenturyGothic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CenturyGothic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39" Type="http://schemas.openxmlformats.org/officeDocument/2006/relationships/font" Target="fonts/ArialBlack-regular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9cb6db8a1c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9cb6db8a1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9cb6db8a1c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9cb6db8a1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365c63526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a365c6352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365c63526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a365c6352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a365c63526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a365c6352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a365c63526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1a365c6352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a365c63526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a365c6352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a365c63526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a365c6352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a365c63526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a365c6352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a365c63526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a365c6352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a365c63526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1a365c6352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a365c63526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a365c6352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a365c63526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a365c6352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a365c63526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1a365c6352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a365c63526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a365c6352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56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24" name="Google Shape;24;p5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56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Google Shape;26;p56"/>
          <p:cNvSpPr txBox="1"/>
          <p:nvPr>
            <p:ph type="ctrTitle"/>
          </p:nvPr>
        </p:nvSpPr>
        <p:spPr>
          <a:xfrm>
            <a:off x="866216" y="1574800"/>
            <a:ext cx="66192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50"/>
              <a:buFont typeface="Century Gothic"/>
              <a:buNone/>
              <a:defRPr sz="405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6"/>
          <p:cNvSpPr txBox="1"/>
          <p:nvPr>
            <p:ph idx="1" type="subTitle"/>
          </p:nvPr>
        </p:nvSpPr>
        <p:spPr>
          <a:xfrm>
            <a:off x="866216" y="3583035"/>
            <a:ext cx="6619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cap="none">
                <a:solidFill>
                  <a:srgbClr val="EE52A4"/>
                </a:solidFill>
              </a:defRPr>
            </a:lvl1pPr>
            <a:lvl2pPr lvl="1" rtl="0" algn="ctr"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6"/>
          <p:cNvSpPr txBox="1"/>
          <p:nvPr>
            <p:ph idx="10" type="dt"/>
          </p:nvPr>
        </p:nvSpPr>
        <p:spPr>
          <a:xfrm rot="5400000">
            <a:off x="7619313" y="1344094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6"/>
          <p:cNvSpPr txBox="1"/>
          <p:nvPr>
            <p:ph idx="11" type="ftr"/>
          </p:nvPr>
        </p:nvSpPr>
        <p:spPr>
          <a:xfrm rot="5400000">
            <a:off x="6714055" y="2420802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6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6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5"/>
          <p:cNvSpPr txBox="1"/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5"/>
          <p:cNvSpPr txBox="1"/>
          <p:nvPr>
            <p:ph idx="1" type="body"/>
          </p:nvPr>
        </p:nvSpPr>
        <p:spPr>
          <a:xfrm>
            <a:off x="866216" y="1952625"/>
            <a:ext cx="3618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88" name="Google Shape;88;p65"/>
          <p:cNvSpPr txBox="1"/>
          <p:nvPr>
            <p:ph idx="2" type="body"/>
          </p:nvPr>
        </p:nvSpPr>
        <p:spPr>
          <a:xfrm>
            <a:off x="866215" y="2384822"/>
            <a:ext cx="36189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9" name="Google Shape;89;p65"/>
          <p:cNvSpPr txBox="1"/>
          <p:nvPr>
            <p:ph idx="3" type="body"/>
          </p:nvPr>
        </p:nvSpPr>
        <p:spPr>
          <a:xfrm>
            <a:off x="4656535" y="1952625"/>
            <a:ext cx="3618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90" name="Google Shape;90;p65"/>
          <p:cNvSpPr txBox="1"/>
          <p:nvPr>
            <p:ph idx="4" type="body"/>
          </p:nvPr>
        </p:nvSpPr>
        <p:spPr>
          <a:xfrm>
            <a:off x="4656535" y="2384822"/>
            <a:ext cx="36189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rtl="0" algn="l">
              <a:spcBef>
                <a:spcPts val="750"/>
              </a:spcBef>
              <a:spcAft>
                <a:spcPts val="0"/>
              </a:spcAft>
              <a:buSzPts val="1080"/>
              <a:buChar char="►"/>
              <a:defRPr sz="1350"/>
            </a:lvl1pPr>
            <a:lvl2pPr indent="-289560" lvl="1" marL="914400" rtl="0" algn="l">
              <a:spcBef>
                <a:spcPts val="750"/>
              </a:spcBef>
              <a:spcAft>
                <a:spcPts val="0"/>
              </a:spcAft>
              <a:buSzPts val="960"/>
              <a:buChar char="►"/>
              <a:defRPr sz="1200"/>
            </a:lvl2pPr>
            <a:lvl3pPr indent="-281939" lvl="2" marL="1371600" rtl="0" algn="l">
              <a:spcBef>
                <a:spcPts val="750"/>
              </a:spcBef>
              <a:spcAft>
                <a:spcPts val="0"/>
              </a:spcAft>
              <a:buSzPts val="840"/>
              <a:buChar char="►"/>
              <a:defRPr sz="1050"/>
            </a:lvl3pPr>
            <a:lvl4pPr indent="-274319" lvl="3" marL="1828800" rtl="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4pPr>
            <a:lvl5pPr indent="-274320" lvl="4" marL="2286000" rtl="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5pPr>
            <a:lvl6pPr indent="-274320" lvl="5" marL="2743200" rtl="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6pPr>
            <a:lvl7pPr indent="-274320" lvl="6" marL="3200400" rtl="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7pPr>
            <a:lvl8pPr indent="-274320" lvl="7" marL="3657600" rtl="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8pPr>
            <a:lvl9pPr indent="-274320" lvl="8" marL="4114800" rtl="0" algn="l">
              <a:spcBef>
                <a:spcPts val="750"/>
              </a:spcBef>
              <a:spcAft>
                <a:spcPts val="0"/>
              </a:spcAft>
              <a:buSzPts val="720"/>
              <a:buChar char="►"/>
              <a:defRPr sz="900"/>
            </a:lvl9pPr>
          </a:lstStyle>
          <a:p/>
        </p:txBody>
      </p:sp>
      <p:sp>
        <p:nvSpPr>
          <p:cNvPr id="91" name="Google Shape;91;p65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5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5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6"/>
          <p:cNvSpPr txBox="1"/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6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6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6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showMasterSp="0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7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101" name="Google Shape;101;p6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6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7"/>
            <p:cNvSpPr/>
            <p:nvPr/>
          </p:nvSpPr>
          <p:spPr>
            <a:xfrm>
              <a:off x="5713412" y="402165"/>
              <a:ext cx="60552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7"/>
            <p:cNvSpPr/>
            <p:nvPr/>
          </p:nvSpPr>
          <p:spPr>
            <a:xfrm rot="-5677505">
              <a:off x="3140479" y="1826074"/>
              <a:ext cx="3299419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7"/>
            <p:cNvSpPr/>
            <p:nvPr/>
          </p:nvSpPr>
          <p:spPr>
            <a:xfrm rot="-5400000">
              <a:off x="2229376" y="2801718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0" name="Google Shape;110;p67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1" name="Google Shape;111;p67"/>
          <p:cNvSpPr txBox="1"/>
          <p:nvPr>
            <p:ph type="title"/>
          </p:nvPr>
        </p:nvSpPr>
        <p:spPr>
          <a:xfrm>
            <a:off x="866216" y="971550"/>
            <a:ext cx="2094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7"/>
          <p:cNvSpPr txBox="1"/>
          <p:nvPr>
            <p:ph idx="1" type="body"/>
          </p:nvPr>
        </p:nvSpPr>
        <p:spPr>
          <a:xfrm>
            <a:off x="4335859" y="1085850"/>
            <a:ext cx="389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3" name="Google Shape;113;p67"/>
          <p:cNvSpPr txBox="1"/>
          <p:nvPr>
            <p:ph idx="2" type="body"/>
          </p:nvPr>
        </p:nvSpPr>
        <p:spPr>
          <a:xfrm>
            <a:off x="866215" y="2346961"/>
            <a:ext cx="20949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14" name="Google Shape;114;p67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7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7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7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showMasterSp="0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8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120" name="Google Shape;120;p6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8"/>
            <p:cNvSpPr/>
            <p:nvPr/>
          </p:nvSpPr>
          <p:spPr>
            <a:xfrm>
              <a:off x="6172200" y="402165"/>
              <a:ext cx="55965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8"/>
            <p:cNvSpPr/>
            <p:nvPr/>
          </p:nvSpPr>
          <p:spPr>
            <a:xfrm rot="-5677505">
              <a:off x="4203588" y="1826074"/>
              <a:ext cx="3299419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8"/>
            <p:cNvSpPr/>
            <p:nvPr/>
          </p:nvSpPr>
          <p:spPr>
            <a:xfrm rot="-5400000">
              <a:off x="3295431" y="2801718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9" name="Google Shape;129;p68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0" name="Google Shape;130;p68"/>
          <p:cNvSpPr txBox="1"/>
          <p:nvPr>
            <p:ph type="title"/>
          </p:nvPr>
        </p:nvSpPr>
        <p:spPr>
          <a:xfrm>
            <a:off x="866216" y="1270000"/>
            <a:ext cx="2898900" cy="13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8"/>
          <p:cNvSpPr/>
          <p:nvPr>
            <p:ph idx="2" type="pic"/>
          </p:nvPr>
        </p:nvSpPr>
        <p:spPr>
          <a:xfrm>
            <a:off x="4910903" y="857250"/>
            <a:ext cx="24204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32" name="Google Shape;132;p68"/>
          <p:cNvSpPr txBox="1"/>
          <p:nvPr>
            <p:ph idx="1" type="body"/>
          </p:nvPr>
        </p:nvSpPr>
        <p:spPr>
          <a:xfrm>
            <a:off x="866216" y="2743200"/>
            <a:ext cx="2894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33" name="Google Shape;133;p68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68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8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8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анорамная фотография с подписью">
  <p:cSld name="Панорамная фотография с подписью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69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139" name="Google Shape;139;p6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6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9"/>
            <p:cNvSpPr/>
            <p:nvPr/>
          </p:nvSpPr>
          <p:spPr>
            <a:xfrm rot="10371517">
              <a:off x="263779" y="4438261"/>
              <a:ext cx="3299395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9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7" name="Google Shape;147;p69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8" name="Google Shape;148;p69"/>
          <p:cNvSpPr txBox="1"/>
          <p:nvPr>
            <p:ph type="title"/>
          </p:nvPr>
        </p:nvSpPr>
        <p:spPr>
          <a:xfrm>
            <a:off x="866216" y="3727445"/>
            <a:ext cx="6619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9"/>
          <p:cNvSpPr/>
          <p:nvPr>
            <p:ph idx="2" type="pic"/>
          </p:nvPr>
        </p:nvSpPr>
        <p:spPr>
          <a:xfrm>
            <a:off x="866216" y="514350"/>
            <a:ext cx="6619200" cy="25719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50" name="Google Shape;150;p69"/>
          <p:cNvSpPr txBox="1"/>
          <p:nvPr>
            <p:ph idx="1" type="body"/>
          </p:nvPr>
        </p:nvSpPr>
        <p:spPr>
          <a:xfrm>
            <a:off x="866215" y="4152499"/>
            <a:ext cx="6619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51" name="Google Shape;151;p69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9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9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9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пись" showMasterSp="0">
  <p:cSld name="Заголовок и подпись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70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157" name="Google Shape;157;p7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0"/>
            <p:cNvSpPr/>
            <p:nvPr/>
          </p:nvSpPr>
          <p:spPr>
            <a:xfrm rot="-589939">
              <a:off x="8490949" y="2714870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0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Google Shape;165;p70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70"/>
          <p:cNvSpPr txBox="1"/>
          <p:nvPr>
            <p:ph type="title"/>
          </p:nvPr>
        </p:nvSpPr>
        <p:spPr>
          <a:xfrm>
            <a:off x="861598" y="797563"/>
            <a:ext cx="66240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70"/>
          <p:cNvSpPr txBox="1"/>
          <p:nvPr>
            <p:ph idx="1" type="body"/>
          </p:nvPr>
        </p:nvSpPr>
        <p:spPr>
          <a:xfrm>
            <a:off x="866216" y="2657475"/>
            <a:ext cx="66192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68" name="Google Shape;168;p70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70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70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0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с подписью" showMasterSp="0">
  <p:cSld name="Цитата с подписью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71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174" name="Google Shape;174;p7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1"/>
            <p:cNvSpPr/>
            <p:nvPr/>
          </p:nvSpPr>
          <p:spPr>
            <a:xfrm rot="-589939">
              <a:off x="8490949" y="4185113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1"/>
            <p:cNvSpPr/>
            <p:nvPr/>
          </p:nvSpPr>
          <p:spPr>
            <a:xfrm>
              <a:off x="455612" y="4241801"/>
              <a:ext cx="11277600" cy="23371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2" name="Google Shape;182;p71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3" name="Google Shape;183;p71"/>
          <p:cNvSpPr txBox="1"/>
          <p:nvPr/>
        </p:nvSpPr>
        <p:spPr>
          <a:xfrm>
            <a:off x="661175" y="455502"/>
            <a:ext cx="601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uk" sz="72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84" name="Google Shape;184;p71"/>
          <p:cNvSpPr txBox="1"/>
          <p:nvPr/>
        </p:nvSpPr>
        <p:spPr>
          <a:xfrm>
            <a:off x="7413344" y="1960341"/>
            <a:ext cx="48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uk" sz="72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85" name="Google Shape;185;p71"/>
          <p:cNvSpPr txBox="1"/>
          <p:nvPr>
            <p:ph type="title"/>
          </p:nvPr>
        </p:nvSpPr>
        <p:spPr>
          <a:xfrm>
            <a:off x="1186408" y="736600"/>
            <a:ext cx="6340500" cy="2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71"/>
          <p:cNvSpPr txBox="1"/>
          <p:nvPr>
            <p:ph idx="1" type="body"/>
          </p:nvPr>
        </p:nvSpPr>
        <p:spPr>
          <a:xfrm>
            <a:off x="1459459" y="2759074"/>
            <a:ext cx="57984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b="0" i="0" sz="105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87" name="Google Shape;187;p71"/>
          <p:cNvSpPr txBox="1"/>
          <p:nvPr>
            <p:ph idx="2" type="body"/>
          </p:nvPr>
        </p:nvSpPr>
        <p:spPr>
          <a:xfrm>
            <a:off x="866216" y="3771899"/>
            <a:ext cx="69336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188" name="Google Shape;188;p71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71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71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1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 showMasterSp="0">
  <p:cSld name="Карточка имени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72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194" name="Google Shape;194;p7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2"/>
            <p:cNvSpPr/>
            <p:nvPr/>
          </p:nvSpPr>
          <p:spPr>
            <a:xfrm rot="-589939">
              <a:off x="8490949" y="4193579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2"/>
            <p:cNvSpPr/>
            <p:nvPr/>
          </p:nvSpPr>
          <p:spPr>
            <a:xfrm>
              <a:off x="455612" y="4241801"/>
              <a:ext cx="11277600" cy="23371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02" name="Google Shape;202;p72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3" name="Google Shape;203;p72"/>
          <p:cNvSpPr txBox="1"/>
          <p:nvPr>
            <p:ph type="title"/>
          </p:nvPr>
        </p:nvSpPr>
        <p:spPr>
          <a:xfrm>
            <a:off x="866216" y="1778000"/>
            <a:ext cx="66192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72"/>
          <p:cNvSpPr txBox="1"/>
          <p:nvPr>
            <p:ph idx="1" type="body"/>
          </p:nvPr>
        </p:nvSpPr>
        <p:spPr>
          <a:xfrm>
            <a:off x="866216" y="3768725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5" name="Google Shape;205;p72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72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72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72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и колонки">
  <p:cSld name="Три колонки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3"/>
          <p:cNvSpPr txBox="1"/>
          <p:nvPr>
            <p:ph type="title"/>
          </p:nvPr>
        </p:nvSpPr>
        <p:spPr>
          <a:xfrm>
            <a:off x="866216" y="730251"/>
            <a:ext cx="6619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73"/>
          <p:cNvSpPr txBox="1"/>
          <p:nvPr>
            <p:ph idx="1" type="body"/>
          </p:nvPr>
        </p:nvSpPr>
        <p:spPr>
          <a:xfrm>
            <a:off x="866215" y="1952626"/>
            <a:ext cx="235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212" name="Google Shape;212;p73"/>
          <p:cNvSpPr txBox="1"/>
          <p:nvPr>
            <p:ph idx="2" type="body"/>
          </p:nvPr>
        </p:nvSpPr>
        <p:spPr>
          <a:xfrm>
            <a:off x="866215" y="2384823"/>
            <a:ext cx="23565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213" name="Google Shape;213;p73"/>
          <p:cNvSpPr txBox="1"/>
          <p:nvPr>
            <p:ph idx="3" type="body"/>
          </p:nvPr>
        </p:nvSpPr>
        <p:spPr>
          <a:xfrm>
            <a:off x="3384541" y="1952625"/>
            <a:ext cx="2360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214" name="Google Shape;214;p73"/>
          <p:cNvSpPr txBox="1"/>
          <p:nvPr>
            <p:ph idx="4" type="body"/>
          </p:nvPr>
        </p:nvSpPr>
        <p:spPr>
          <a:xfrm>
            <a:off x="3384541" y="2384823"/>
            <a:ext cx="23604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215" name="Google Shape;215;p73"/>
          <p:cNvSpPr txBox="1"/>
          <p:nvPr>
            <p:ph idx="5" type="body"/>
          </p:nvPr>
        </p:nvSpPr>
        <p:spPr>
          <a:xfrm>
            <a:off x="5916101" y="1952626"/>
            <a:ext cx="2359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216" name="Google Shape;216;p73"/>
          <p:cNvSpPr txBox="1"/>
          <p:nvPr>
            <p:ph idx="6" type="body"/>
          </p:nvPr>
        </p:nvSpPr>
        <p:spPr>
          <a:xfrm>
            <a:off x="5916247" y="2384822"/>
            <a:ext cx="23592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cxnSp>
        <p:nvCxnSpPr>
          <p:cNvPr id="217" name="Google Shape;217;p73"/>
          <p:cNvCxnSpPr/>
          <p:nvPr/>
        </p:nvCxnSpPr>
        <p:spPr>
          <a:xfrm>
            <a:off x="3302978" y="1927225"/>
            <a:ext cx="0" cy="26193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73"/>
          <p:cNvCxnSpPr/>
          <p:nvPr/>
        </p:nvCxnSpPr>
        <p:spPr>
          <a:xfrm>
            <a:off x="5829301" y="1927225"/>
            <a:ext cx="0" cy="26193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73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73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73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олбец с тремя рисунками">
  <p:cSld name="Столбец с тремя рисунками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4"/>
          <p:cNvSpPr txBox="1"/>
          <p:nvPr>
            <p:ph type="title"/>
          </p:nvPr>
        </p:nvSpPr>
        <p:spPr>
          <a:xfrm>
            <a:off x="866216" y="730251"/>
            <a:ext cx="6619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sz="2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74"/>
          <p:cNvSpPr txBox="1"/>
          <p:nvPr>
            <p:ph idx="1" type="body"/>
          </p:nvPr>
        </p:nvSpPr>
        <p:spPr>
          <a:xfrm>
            <a:off x="866215" y="3399633"/>
            <a:ext cx="2287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225" name="Google Shape;225;p74"/>
          <p:cNvSpPr/>
          <p:nvPr>
            <p:ph idx="2" type="pic"/>
          </p:nvPr>
        </p:nvSpPr>
        <p:spPr>
          <a:xfrm>
            <a:off x="1000915" y="1952625"/>
            <a:ext cx="2018400" cy="11937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226" name="Google Shape;226;p74"/>
          <p:cNvSpPr txBox="1"/>
          <p:nvPr>
            <p:ph idx="3" type="body"/>
          </p:nvPr>
        </p:nvSpPr>
        <p:spPr>
          <a:xfrm>
            <a:off x="866215" y="3831830"/>
            <a:ext cx="2287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227" name="Google Shape;227;p74"/>
          <p:cNvSpPr txBox="1"/>
          <p:nvPr>
            <p:ph idx="4" type="body"/>
          </p:nvPr>
        </p:nvSpPr>
        <p:spPr>
          <a:xfrm>
            <a:off x="3426649" y="3399634"/>
            <a:ext cx="2287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228" name="Google Shape;228;p74"/>
          <p:cNvSpPr/>
          <p:nvPr>
            <p:ph idx="5" type="pic"/>
          </p:nvPr>
        </p:nvSpPr>
        <p:spPr>
          <a:xfrm>
            <a:off x="3561347" y="1952625"/>
            <a:ext cx="2018400" cy="11937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229" name="Google Shape;229;p74"/>
          <p:cNvSpPr txBox="1"/>
          <p:nvPr>
            <p:ph idx="6" type="body"/>
          </p:nvPr>
        </p:nvSpPr>
        <p:spPr>
          <a:xfrm>
            <a:off x="3427629" y="3831829"/>
            <a:ext cx="2287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230" name="Google Shape;230;p74"/>
          <p:cNvSpPr txBox="1"/>
          <p:nvPr>
            <p:ph idx="7" type="body"/>
          </p:nvPr>
        </p:nvSpPr>
        <p:spPr>
          <a:xfrm>
            <a:off x="5987082" y="3399634"/>
            <a:ext cx="2288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231" name="Google Shape;231;p74"/>
          <p:cNvSpPr/>
          <p:nvPr>
            <p:ph idx="8" type="pic"/>
          </p:nvPr>
        </p:nvSpPr>
        <p:spPr>
          <a:xfrm>
            <a:off x="6122273" y="1952625"/>
            <a:ext cx="2018400" cy="11937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232" name="Google Shape;232;p74"/>
          <p:cNvSpPr txBox="1"/>
          <p:nvPr>
            <p:ph idx="9" type="body"/>
          </p:nvPr>
        </p:nvSpPr>
        <p:spPr>
          <a:xfrm>
            <a:off x="5987081" y="3831828"/>
            <a:ext cx="22884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cxnSp>
        <p:nvCxnSpPr>
          <p:cNvPr id="233" name="Google Shape;233;p74"/>
          <p:cNvCxnSpPr/>
          <p:nvPr/>
        </p:nvCxnSpPr>
        <p:spPr>
          <a:xfrm>
            <a:off x="3304373" y="1927225"/>
            <a:ext cx="0" cy="26193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74"/>
          <p:cNvCxnSpPr/>
          <p:nvPr/>
        </p:nvCxnSpPr>
        <p:spPr>
          <a:xfrm>
            <a:off x="5848352" y="1927225"/>
            <a:ext cx="0" cy="26193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74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74"/>
          <p:cNvSpPr txBox="1"/>
          <p:nvPr>
            <p:ph idx="11" type="ftr"/>
          </p:nvPr>
        </p:nvSpPr>
        <p:spPr>
          <a:xfrm>
            <a:off x="420833" y="4793879"/>
            <a:ext cx="273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74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5"/>
          <p:cNvSpPr txBox="1"/>
          <p:nvPr>
            <p:ph type="title"/>
          </p:nvPr>
        </p:nvSpPr>
        <p:spPr>
          <a:xfrm>
            <a:off x="866216" y="730251"/>
            <a:ext cx="6619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75"/>
          <p:cNvSpPr txBox="1"/>
          <p:nvPr>
            <p:ph idx="1" type="body"/>
          </p:nvPr>
        </p:nvSpPr>
        <p:spPr>
          <a:xfrm rot="5400000">
            <a:off x="2894710" y="-75825"/>
            <a:ext cx="2562300" cy="6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1" name="Google Shape;241;p75"/>
          <p:cNvSpPr txBox="1"/>
          <p:nvPr>
            <p:ph idx="10" type="dt"/>
          </p:nvPr>
        </p:nvSpPr>
        <p:spPr>
          <a:xfrm>
            <a:off x="8021580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75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75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showMasterSp="0" type="vertTitleAndTx">
  <p:cSld name="VERTICAL_TITLE_AND_VERTICAL_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76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246" name="Google Shape;246;p7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6"/>
            <p:cNvSpPr/>
            <p:nvPr/>
          </p:nvSpPr>
          <p:spPr>
            <a:xfrm>
              <a:off x="414867" y="402165"/>
              <a:ext cx="65109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76"/>
            <p:cNvSpPr/>
            <p:nvPr/>
          </p:nvSpPr>
          <p:spPr>
            <a:xfrm rot="5101739">
              <a:off x="6294738" y="4577733"/>
              <a:ext cx="3299410" cy="44093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76"/>
            <p:cNvSpPr/>
            <p:nvPr/>
          </p:nvSpPr>
          <p:spPr>
            <a:xfrm rot="5400000">
              <a:off x="4449229" y="2801723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55" name="Google Shape;255;p76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56" name="Google Shape;256;p76"/>
          <p:cNvSpPr txBox="1"/>
          <p:nvPr>
            <p:ph type="title"/>
          </p:nvPr>
        </p:nvSpPr>
        <p:spPr>
          <a:xfrm rot="5400000">
            <a:off x="5187001" y="2210750"/>
            <a:ext cx="35613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76"/>
          <p:cNvSpPr txBox="1"/>
          <p:nvPr>
            <p:ph idx="1" type="body"/>
          </p:nvPr>
        </p:nvSpPr>
        <p:spPr>
          <a:xfrm rot="5400000">
            <a:off x="1431585" y="393500"/>
            <a:ext cx="3561300" cy="4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58" name="Google Shape;258;p76"/>
          <p:cNvSpPr txBox="1"/>
          <p:nvPr>
            <p:ph idx="10" type="dt"/>
          </p:nvPr>
        </p:nvSpPr>
        <p:spPr>
          <a:xfrm>
            <a:off x="7989829" y="4793879"/>
            <a:ext cx="74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76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76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76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  <p:sp>
        <p:nvSpPr>
          <p:cNvPr id="37" name="Google Shape;3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/>
        </p:txBody>
      </p:sp>
      <p:sp>
        <p:nvSpPr>
          <p:cNvPr id="41" name="Google Shape;41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6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6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showMasterSp="0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1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1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1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1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/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2"/>
          <p:cNvSpPr txBox="1"/>
          <p:nvPr>
            <p:ph idx="1" type="body"/>
          </p:nvPr>
        </p:nvSpPr>
        <p:spPr>
          <a:xfrm>
            <a:off x="866216" y="1952625"/>
            <a:ext cx="6619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7" name="Google Shape;57;p62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2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2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showMasterSp="0">
  <p:cSld name="Заголовок раздела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3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62" name="Google Shape;62;p6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3"/>
            <p:cNvSpPr/>
            <p:nvPr/>
          </p:nvSpPr>
          <p:spPr>
            <a:xfrm>
              <a:off x="7289800" y="402165"/>
              <a:ext cx="44790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3"/>
            <p:cNvSpPr/>
            <p:nvPr/>
          </p:nvSpPr>
          <p:spPr>
            <a:xfrm rot="-5400000">
              <a:off x="3787243" y="2801717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0" name="Google Shape;70;p63"/>
            <p:cNvSpPr/>
            <p:nvPr/>
          </p:nvSpPr>
          <p:spPr>
            <a:xfrm rot="-5677505">
              <a:off x="4698346" y="1826074"/>
              <a:ext cx="3299419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3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72" name="Google Shape;72;p63"/>
          <p:cNvSpPr txBox="1"/>
          <p:nvPr>
            <p:ph type="title"/>
          </p:nvPr>
        </p:nvSpPr>
        <p:spPr>
          <a:xfrm>
            <a:off x="866216" y="2008234"/>
            <a:ext cx="32634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3"/>
          <p:cNvSpPr txBox="1"/>
          <p:nvPr>
            <p:ph idx="1" type="body"/>
          </p:nvPr>
        </p:nvSpPr>
        <p:spPr>
          <a:xfrm>
            <a:off x="5171670" y="2008233"/>
            <a:ext cx="2818200" cy="17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EE52A4"/>
                </a:solidFill>
              </a:defRPr>
            </a:lvl1pPr>
            <a:lvl2pPr indent="-228600" lvl="1" marL="914400" rtl="0" algn="l"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" name="Google Shape;74;p63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3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3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3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4"/>
          <p:cNvSpPr txBox="1"/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4"/>
          <p:cNvSpPr txBox="1"/>
          <p:nvPr>
            <p:ph idx="1" type="body"/>
          </p:nvPr>
        </p:nvSpPr>
        <p:spPr>
          <a:xfrm>
            <a:off x="866215" y="1952625"/>
            <a:ext cx="36189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1" name="Google Shape;81;p64"/>
          <p:cNvSpPr txBox="1"/>
          <p:nvPr>
            <p:ph idx="2" type="body"/>
          </p:nvPr>
        </p:nvSpPr>
        <p:spPr>
          <a:xfrm>
            <a:off x="4656535" y="1952625"/>
            <a:ext cx="36189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2" name="Google Shape;82;p64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4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4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55"/>
          <p:cNvGrpSpPr/>
          <p:nvPr/>
        </p:nvGrpSpPr>
        <p:grpSpPr>
          <a:xfrm>
            <a:off x="0" y="0"/>
            <a:ext cx="9144009" cy="5143500"/>
            <a:chOff x="0" y="0"/>
            <a:chExt cx="12192011" cy="6858000"/>
          </a:xfrm>
        </p:grpSpPr>
        <p:sp>
          <p:nvSpPr>
            <p:cNvPr id="7" name="Google Shape;7;p5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5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5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5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5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5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55"/>
            <p:cNvSpPr/>
            <p:nvPr/>
          </p:nvSpPr>
          <p:spPr>
            <a:xfrm rot="-589939">
              <a:off x="8490949" y="1797513"/>
              <a:ext cx="3299413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55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55"/>
            <p:cNvSpPr/>
            <p:nvPr/>
          </p:nvSpPr>
          <p:spPr>
            <a:xfrm>
              <a:off x="0" y="1587"/>
              <a:ext cx="12192011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55"/>
          <p:cNvSpPr txBox="1"/>
          <p:nvPr>
            <p:ph type="title"/>
          </p:nvPr>
        </p:nvSpPr>
        <p:spPr>
          <a:xfrm>
            <a:off x="866216" y="730251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55"/>
          <p:cNvSpPr txBox="1"/>
          <p:nvPr>
            <p:ph idx="1" type="body"/>
          </p:nvPr>
        </p:nvSpPr>
        <p:spPr>
          <a:xfrm>
            <a:off x="866216" y="1952625"/>
            <a:ext cx="6571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1939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4319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432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432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432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432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4320" lvl="8" marL="4114800" marR="0" rtl="0" algn="l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55"/>
          <p:cNvSpPr txBox="1"/>
          <p:nvPr>
            <p:ph idx="10" type="dt"/>
          </p:nvPr>
        </p:nvSpPr>
        <p:spPr>
          <a:xfrm>
            <a:off x="7989829" y="479387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55"/>
          <p:cNvSpPr txBox="1"/>
          <p:nvPr>
            <p:ph idx="11" type="ftr"/>
          </p:nvPr>
        </p:nvSpPr>
        <p:spPr>
          <a:xfrm>
            <a:off x="420833" y="4793879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5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55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5"/>
          <p:cNvSpPr txBox="1"/>
          <p:nvPr>
            <p:ph idx="12" type="sldNum"/>
          </p:nvPr>
        </p:nvSpPr>
        <p:spPr>
          <a:xfrm>
            <a:off x="7764406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4.jpg"/><Relationship Id="rId5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14.jpg"/><Relationship Id="rId5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Relationship Id="rId5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exm4.cpto.rv.ua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Relationship Id="rId5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Relationship Id="rId4" Type="http://schemas.openxmlformats.org/officeDocument/2006/relationships/image" Target="../media/image3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Relationship Id="rId4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Relationship Id="rId4" Type="http://schemas.openxmlformats.org/officeDocument/2006/relationships/image" Target="../media/image4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Relationship Id="rId4" Type="http://schemas.openxmlformats.org/officeDocument/2006/relationships/image" Target="../media/image3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38.jpg"/><Relationship Id="rId5" Type="http://schemas.openxmlformats.org/officeDocument/2006/relationships/image" Target="../media/image4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g"/><Relationship Id="rId4" Type="http://schemas.openxmlformats.org/officeDocument/2006/relationships/image" Target="../media/image37.jpg"/><Relationship Id="rId5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exm4.cpto.rv.ua/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"/>
          <p:cNvSpPr txBox="1"/>
          <p:nvPr>
            <p:ph type="ctrTitle"/>
          </p:nvPr>
        </p:nvSpPr>
        <p:spPr>
          <a:xfrm>
            <a:off x="866216" y="1574800"/>
            <a:ext cx="66192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 Black"/>
              <a:buNone/>
            </a:pPr>
            <a:r>
              <a:rPr lang="uk" sz="4000">
                <a:latin typeface="Arial Black"/>
                <a:ea typeface="Arial Black"/>
                <a:cs typeface="Arial Black"/>
                <a:sym typeface="Arial Black"/>
              </a:rPr>
              <a:t>ТЕСТУВАННЯ ПРОГРАМНОГО ЗАБЕЗПЕЧЕННЯ</a:t>
            </a:r>
            <a:endParaRPr sz="40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7" name="Google Shape;267;p1"/>
          <p:cNvSpPr txBox="1"/>
          <p:nvPr>
            <p:ph idx="1" type="subTitle"/>
          </p:nvPr>
        </p:nvSpPr>
        <p:spPr>
          <a:xfrm>
            <a:off x="866216" y="4033307"/>
            <a:ext cx="6619244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40"/>
              <a:buNone/>
            </a:pPr>
            <a:r>
              <a:rPr b="1" lang="uk" u="sng"/>
              <a:t>СЛУХАЧІ: </a:t>
            </a:r>
            <a:r>
              <a:rPr b="1" i="1" lang="uk" u="sng"/>
              <a:t>НОВІКОВА Н.М., ГРІНЧЕНКО В.В., ДЕМЕНТЬЄВА Я.С. </a:t>
            </a:r>
            <a:r>
              <a:rPr b="1" lang="uk" u="sng"/>
              <a:t>2022 РІК</a:t>
            </a:r>
            <a:endParaRPr b="1" u="sn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 txBox="1"/>
          <p:nvPr>
            <p:ph idx="1" type="body"/>
          </p:nvPr>
        </p:nvSpPr>
        <p:spPr>
          <a:xfrm>
            <a:off x="311700" y="2005100"/>
            <a:ext cx="85206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1080000" lvl="0" marL="1260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uk">
                <a:solidFill>
                  <a:srgbClr val="555555"/>
                </a:solidFill>
                <a:highlight>
                  <a:srgbClr val="FFFFAA"/>
                </a:highlight>
              </a:rPr>
              <a:t>Functional Testing</a:t>
            </a:r>
            <a:r>
              <a:rPr lang="uk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uk" sz="1150">
                <a:solidFill>
                  <a:srgbClr val="555555"/>
                </a:solidFill>
                <a:highlight>
                  <a:srgbClr val="FFFFFF"/>
                </a:highlight>
              </a:rPr>
              <a:t>– </a:t>
            </a:r>
            <a:r>
              <a:rPr lang="uk" sz="1600">
                <a:solidFill>
                  <a:srgbClr val="555555"/>
                </a:solidFill>
                <a:highlight>
                  <a:srgbClr val="FFFFFF"/>
                </a:highlight>
              </a:rPr>
              <a:t>один з видів тестування, спрямований на перевірку відповідностей функціональних вимог ПЗ до його реальних характеристик. Основним завданням функціонального тестування є підтвердження того, що розроблений програмний продукт володіє усім функціоналом, що необхідний замовнику.</a:t>
            </a:r>
            <a:endParaRPr sz="16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1080000" lvl="0" marL="126000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1080000" lvl="0" marL="126000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uk">
                <a:highlight>
                  <a:srgbClr val="FFFFAA"/>
                </a:highlight>
              </a:rPr>
              <a:t>CHECKLIST</a:t>
            </a:r>
            <a:r>
              <a:rPr lang="uk"/>
              <a:t> </a:t>
            </a:r>
            <a:r>
              <a:rPr lang="uk" sz="1600"/>
              <a:t>- </a:t>
            </a:r>
            <a:r>
              <a:rPr lang="uk" sz="1600">
                <a:solidFill>
                  <a:srgbClr val="555555"/>
                </a:solidFill>
                <a:highlight>
                  <a:srgbClr val="FFFFFF"/>
                </a:highlight>
              </a:rPr>
              <a:t>це список, який містить ряд необхідних перевірок під час тестування програмного продукту.</a:t>
            </a:r>
            <a:endParaRPr sz="16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1080000" lvl="0" marL="1260000" rtl="0" algn="l"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>
              <a:highlight>
                <a:srgbClr val="FFFFAA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 txBox="1"/>
          <p:nvPr>
            <p:ph type="title"/>
          </p:nvPr>
        </p:nvSpPr>
        <p:spPr>
          <a:xfrm>
            <a:off x="289925" y="465925"/>
            <a:ext cx="615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90"/>
              <a:buFont typeface="Century Gothic"/>
              <a:buNone/>
            </a:pPr>
            <a:r>
              <a:rPr lang="uk" sz="1820">
                <a:solidFill>
                  <a:schemeClr val="lt1"/>
                </a:solidFill>
              </a:rPr>
              <a:t>CHECKLIST </a:t>
            </a:r>
            <a:r>
              <a:rPr lang="uk" sz="1820">
                <a:solidFill>
                  <a:schemeClr val="lt1"/>
                </a:solidFill>
              </a:rPr>
              <a:t>для ТЕСТУВАННЯ інформаційного сайту</a:t>
            </a:r>
            <a:endParaRPr sz="1820">
              <a:solidFill>
                <a:schemeClr val="lt1"/>
              </a:solidFill>
            </a:endParaRPr>
          </a:p>
        </p:txBody>
      </p:sp>
      <p:pic>
        <p:nvPicPr>
          <p:cNvPr id="328" name="Google Shape;32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38" y="1180125"/>
            <a:ext cx="7562527" cy="380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9cb6db8a1c_1_1"/>
          <p:cNvSpPr txBox="1"/>
          <p:nvPr>
            <p:ph type="title"/>
          </p:nvPr>
        </p:nvSpPr>
        <p:spPr>
          <a:xfrm>
            <a:off x="289925" y="465925"/>
            <a:ext cx="615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90"/>
              <a:buFont typeface="Century Gothic"/>
              <a:buNone/>
            </a:pPr>
            <a:r>
              <a:rPr lang="uk" sz="1820">
                <a:solidFill>
                  <a:schemeClr val="lt1"/>
                </a:solidFill>
              </a:rPr>
              <a:t>CHECKLIST </a:t>
            </a:r>
            <a:r>
              <a:rPr lang="uk" sz="1820">
                <a:solidFill>
                  <a:schemeClr val="lt1"/>
                </a:solidFill>
              </a:rPr>
              <a:t>для ТЕСТУВАННЯ інформаційного сайту</a:t>
            </a:r>
            <a:endParaRPr sz="1820">
              <a:solidFill>
                <a:schemeClr val="lt1"/>
              </a:solidFill>
            </a:endParaRPr>
          </a:p>
        </p:txBody>
      </p:sp>
      <p:pic>
        <p:nvPicPr>
          <p:cNvPr id="334" name="Google Shape;334;g19cb6db8a1c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13" y="1191025"/>
            <a:ext cx="7973567" cy="38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cb6db8a1c_1_8"/>
          <p:cNvSpPr txBox="1"/>
          <p:nvPr>
            <p:ph type="title"/>
          </p:nvPr>
        </p:nvSpPr>
        <p:spPr>
          <a:xfrm>
            <a:off x="289925" y="465925"/>
            <a:ext cx="615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90"/>
              <a:buFont typeface="Century Gothic"/>
              <a:buNone/>
            </a:pPr>
            <a:r>
              <a:rPr lang="uk" sz="1820">
                <a:solidFill>
                  <a:schemeClr val="lt1"/>
                </a:solidFill>
              </a:rPr>
              <a:t>CHECKLIST </a:t>
            </a:r>
            <a:r>
              <a:rPr lang="uk" sz="1820">
                <a:solidFill>
                  <a:schemeClr val="lt1"/>
                </a:solidFill>
              </a:rPr>
              <a:t>для ТЕСТУВАННЯ інформаційного сайту</a:t>
            </a:r>
            <a:endParaRPr sz="1820">
              <a:solidFill>
                <a:schemeClr val="lt1"/>
              </a:solidFill>
            </a:endParaRPr>
          </a:p>
        </p:txBody>
      </p:sp>
      <p:pic>
        <p:nvPicPr>
          <p:cNvPr id="340" name="Google Shape;340;g19cb6db8a1c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7550"/>
            <a:ext cx="8839202" cy="172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"/>
          <p:cNvSpPr txBox="1"/>
          <p:nvPr/>
        </p:nvSpPr>
        <p:spPr>
          <a:xfrm>
            <a:off x="556375" y="588475"/>
            <a:ext cx="5917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ДІАГРАМА</a:t>
            </a:r>
            <a:r>
              <a:rPr lang="uk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результатів тестування по </a:t>
            </a:r>
            <a:r>
              <a:rPr lang="uk" sz="182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CHECKLIST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6" name="Google Shape;346;p13"/>
          <p:cNvPicPr preferRelativeResize="0"/>
          <p:nvPr/>
        </p:nvPicPr>
        <p:blipFill rotWithShape="1">
          <a:blip r:embed="rId3">
            <a:alphaModFix/>
          </a:blip>
          <a:srcRect b="0" l="940" r="-940" t="0"/>
          <a:stretch/>
        </p:blipFill>
        <p:spPr>
          <a:xfrm>
            <a:off x="1758350" y="1380125"/>
            <a:ext cx="5771675" cy="34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50" y="449125"/>
            <a:ext cx="3276775" cy="225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50" y="2730960"/>
            <a:ext cx="3276774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5"/>
          <p:cNvSpPr txBox="1"/>
          <p:nvPr/>
        </p:nvSpPr>
        <p:spPr>
          <a:xfrm>
            <a:off x="4022975" y="449125"/>
            <a:ext cx="362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Текст підзаголовку розпадається і розбігається в різні боки при наведені курсору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4" name="Google Shape;3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2825" y="1432825"/>
            <a:ext cx="4661522" cy="35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1a365c63526_0_31"/>
          <p:cNvPicPr preferRelativeResize="0"/>
          <p:nvPr/>
        </p:nvPicPr>
        <p:blipFill rotWithShape="1">
          <a:blip r:embed="rId3">
            <a:alphaModFix/>
          </a:blip>
          <a:srcRect b="17229" l="0" r="0" t="567"/>
          <a:stretch/>
        </p:blipFill>
        <p:spPr>
          <a:xfrm>
            <a:off x="493650" y="449125"/>
            <a:ext cx="3276774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a365c63526_0_31"/>
          <p:cNvPicPr preferRelativeResize="0"/>
          <p:nvPr/>
        </p:nvPicPr>
        <p:blipFill rotWithShape="1">
          <a:blip r:embed="rId3">
            <a:alphaModFix/>
          </a:blip>
          <a:srcRect b="17042" l="0" r="0" t="388"/>
          <a:stretch/>
        </p:blipFill>
        <p:spPr>
          <a:xfrm>
            <a:off x="493650" y="2730960"/>
            <a:ext cx="3276774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a365c63526_0_31"/>
          <p:cNvSpPr txBox="1"/>
          <p:nvPr/>
        </p:nvSpPr>
        <p:spPr>
          <a:xfrm>
            <a:off x="4022975" y="449125"/>
            <a:ext cx="36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Після натискання на кнопку "Головна" не відбувається ніяких дій.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2" name="Google Shape;362;g1a365c63526_0_31"/>
          <p:cNvPicPr preferRelativeResize="0"/>
          <p:nvPr/>
        </p:nvPicPr>
        <p:blipFill rotWithShape="1">
          <a:blip r:embed="rId4">
            <a:alphaModFix/>
          </a:blip>
          <a:srcRect b="0" l="0" r="8020" t="0"/>
          <a:stretch/>
        </p:blipFill>
        <p:spPr>
          <a:xfrm>
            <a:off x="3912825" y="1510625"/>
            <a:ext cx="4662175" cy="348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1a365c63526_0_42"/>
          <p:cNvPicPr preferRelativeResize="0"/>
          <p:nvPr/>
        </p:nvPicPr>
        <p:blipFill rotWithShape="1">
          <a:blip r:embed="rId3">
            <a:alphaModFix/>
          </a:blip>
          <a:srcRect b="16041" l="0" r="0" t="-1235"/>
          <a:stretch/>
        </p:blipFill>
        <p:spPr>
          <a:xfrm>
            <a:off x="493650" y="449125"/>
            <a:ext cx="3276774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a365c63526_0_42"/>
          <p:cNvPicPr preferRelativeResize="0"/>
          <p:nvPr/>
        </p:nvPicPr>
        <p:blipFill rotWithShape="1">
          <a:blip r:embed="rId3">
            <a:alphaModFix/>
          </a:blip>
          <a:srcRect b="15839" l="0" r="0" t="-1411"/>
          <a:stretch/>
        </p:blipFill>
        <p:spPr>
          <a:xfrm>
            <a:off x="493650" y="2730960"/>
            <a:ext cx="3276774" cy="226704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a365c63526_0_42"/>
          <p:cNvSpPr txBox="1"/>
          <p:nvPr/>
        </p:nvSpPr>
        <p:spPr>
          <a:xfrm>
            <a:off x="4022975" y="449125"/>
            <a:ext cx="36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Після натискання на кнопку "Доставка" не відбувається ніяких дій.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0" name="Google Shape;370;g1a365c63526_0_42"/>
          <p:cNvPicPr preferRelativeResize="0"/>
          <p:nvPr/>
        </p:nvPicPr>
        <p:blipFill rotWithShape="1">
          <a:blip r:embed="rId4">
            <a:alphaModFix/>
          </a:blip>
          <a:srcRect b="0" l="0" r="-6303" t="0"/>
          <a:stretch/>
        </p:blipFill>
        <p:spPr>
          <a:xfrm>
            <a:off x="3912825" y="1510625"/>
            <a:ext cx="4662175" cy="34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1a365c63526_0_23"/>
          <p:cNvPicPr preferRelativeResize="0"/>
          <p:nvPr/>
        </p:nvPicPr>
        <p:blipFill rotWithShape="1">
          <a:blip r:embed="rId3">
            <a:alphaModFix/>
          </a:blip>
          <a:srcRect b="1257" l="0" r="0" t="1267"/>
          <a:stretch/>
        </p:blipFill>
        <p:spPr>
          <a:xfrm>
            <a:off x="493650" y="449125"/>
            <a:ext cx="3276775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a365c63526_0_23"/>
          <p:cNvPicPr preferRelativeResize="0"/>
          <p:nvPr/>
        </p:nvPicPr>
        <p:blipFill rotWithShape="1">
          <a:blip r:embed="rId4">
            <a:alphaModFix/>
          </a:blip>
          <a:srcRect b="17344" l="0" r="0" t="842"/>
          <a:stretch/>
        </p:blipFill>
        <p:spPr>
          <a:xfrm>
            <a:off x="493650" y="2730960"/>
            <a:ext cx="3276774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a365c63526_0_23"/>
          <p:cNvSpPr txBox="1"/>
          <p:nvPr/>
        </p:nvSpPr>
        <p:spPr>
          <a:xfrm>
            <a:off x="4022975" y="449125"/>
            <a:ext cx="36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Кнопка “Контакти” зменшується в розмірах при наведені курсору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" name="Google Shape;378;g1a365c63526_0_23"/>
          <p:cNvPicPr preferRelativeResize="0"/>
          <p:nvPr/>
        </p:nvPicPr>
        <p:blipFill rotWithShape="1">
          <a:blip r:embed="rId5">
            <a:alphaModFix/>
          </a:blip>
          <a:srcRect b="0" l="0" r="5446" t="0"/>
          <a:stretch/>
        </p:blipFill>
        <p:spPr>
          <a:xfrm>
            <a:off x="3922825" y="1217125"/>
            <a:ext cx="4662149" cy="37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1a365c63526_0_49"/>
          <p:cNvPicPr preferRelativeResize="0"/>
          <p:nvPr/>
        </p:nvPicPr>
        <p:blipFill rotWithShape="1">
          <a:blip r:embed="rId3">
            <a:alphaModFix/>
          </a:blip>
          <a:srcRect b="0" l="-308" r="12032" t="0"/>
          <a:stretch/>
        </p:blipFill>
        <p:spPr>
          <a:xfrm>
            <a:off x="493650" y="449125"/>
            <a:ext cx="3276774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a365c63526_0_49"/>
          <p:cNvPicPr preferRelativeResize="0"/>
          <p:nvPr/>
        </p:nvPicPr>
        <p:blipFill rotWithShape="1">
          <a:blip r:embed="rId4">
            <a:alphaModFix/>
          </a:blip>
          <a:srcRect b="0" l="7954" r="7954" t="0"/>
          <a:stretch/>
        </p:blipFill>
        <p:spPr>
          <a:xfrm>
            <a:off x="493650" y="2730960"/>
            <a:ext cx="3276774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a365c63526_0_49"/>
          <p:cNvSpPr txBox="1"/>
          <p:nvPr/>
        </p:nvSpPr>
        <p:spPr>
          <a:xfrm>
            <a:off x="4022975" y="449125"/>
            <a:ext cx="36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Нижня частина FOOTER має зміщення вліво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6" name="Google Shape;386;g1a365c63526_0_49"/>
          <p:cNvPicPr preferRelativeResize="0"/>
          <p:nvPr/>
        </p:nvPicPr>
        <p:blipFill rotWithShape="1">
          <a:blip r:embed="rId5">
            <a:alphaModFix/>
          </a:blip>
          <a:srcRect b="-9194" l="-644" r="0" t="0"/>
          <a:stretch/>
        </p:blipFill>
        <p:spPr>
          <a:xfrm>
            <a:off x="3922825" y="1217125"/>
            <a:ext cx="4662149" cy="37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Font typeface="Century Gothic"/>
              <a:buNone/>
            </a:pPr>
            <a:r>
              <a:rPr lang="uk">
                <a:solidFill>
                  <a:srgbClr val="641AEA"/>
                </a:solidFill>
              </a:rPr>
              <a:t>Тестування ресурсу</a:t>
            </a:r>
            <a:endParaRPr>
              <a:solidFill>
                <a:srgbClr val="641AEA"/>
              </a:solidFill>
            </a:endParaRPr>
          </a:p>
        </p:txBody>
      </p:sp>
      <p:sp>
        <p:nvSpPr>
          <p:cNvPr id="273" name="Google Shape;273;p2"/>
          <p:cNvSpPr txBox="1"/>
          <p:nvPr/>
        </p:nvSpPr>
        <p:spPr>
          <a:xfrm>
            <a:off x="875850" y="3525778"/>
            <a:ext cx="7605300" cy="15311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558553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i="0" lang="uk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Проводиться тестування web-ресурсу </a:t>
            </a:r>
            <a:r>
              <a:rPr b="0" i="0" lang="uk" sz="1800" u="sng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http://exm4.cpto.rv.ua</a:t>
            </a:r>
            <a:endParaRPr b="0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0000" marR="558553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i="0" lang="uk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Даний ресурс є інформаційним сайтом піцерії.</a:t>
            </a:r>
            <a:endParaRPr b="1" i="0" sz="18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1a365c63526_0_91"/>
          <p:cNvPicPr preferRelativeResize="0"/>
          <p:nvPr/>
        </p:nvPicPr>
        <p:blipFill rotWithShape="1">
          <a:blip r:embed="rId3">
            <a:alphaModFix/>
          </a:blip>
          <a:srcRect b="0" l="-308" r="12032" t="0"/>
          <a:stretch/>
        </p:blipFill>
        <p:spPr>
          <a:xfrm>
            <a:off x="493650" y="449125"/>
            <a:ext cx="3276774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a365c63526_0_91"/>
          <p:cNvPicPr preferRelativeResize="0"/>
          <p:nvPr/>
        </p:nvPicPr>
        <p:blipFill rotWithShape="1">
          <a:blip r:embed="rId4">
            <a:alphaModFix/>
          </a:blip>
          <a:srcRect b="0" l="7954" r="7954" t="0"/>
          <a:stretch/>
        </p:blipFill>
        <p:spPr>
          <a:xfrm>
            <a:off x="493650" y="2730960"/>
            <a:ext cx="3276774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a365c63526_0_91"/>
          <p:cNvSpPr txBox="1"/>
          <p:nvPr/>
        </p:nvSpPr>
        <p:spPr>
          <a:xfrm>
            <a:off x="4022975" y="449125"/>
            <a:ext cx="36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 FOOTER відсутня інформація про розробника сайту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4" name="Google Shape;394;g1a365c63526_0_91"/>
          <p:cNvPicPr preferRelativeResize="0"/>
          <p:nvPr/>
        </p:nvPicPr>
        <p:blipFill rotWithShape="1">
          <a:blip r:embed="rId5">
            <a:alphaModFix/>
          </a:blip>
          <a:srcRect b="-10521" l="-252" r="-869" t="0"/>
          <a:stretch/>
        </p:blipFill>
        <p:spPr>
          <a:xfrm>
            <a:off x="3922825" y="1217125"/>
            <a:ext cx="4662150" cy="37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1a365c63526_0_56"/>
          <p:cNvPicPr preferRelativeResize="0"/>
          <p:nvPr/>
        </p:nvPicPr>
        <p:blipFill rotWithShape="1">
          <a:blip r:embed="rId3">
            <a:alphaModFix/>
          </a:blip>
          <a:srcRect b="0" l="204" r="33958" t="0"/>
          <a:stretch/>
        </p:blipFill>
        <p:spPr>
          <a:xfrm>
            <a:off x="493650" y="449125"/>
            <a:ext cx="3276775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a365c63526_0_56"/>
          <p:cNvPicPr preferRelativeResize="0"/>
          <p:nvPr/>
        </p:nvPicPr>
        <p:blipFill rotWithShape="1">
          <a:blip r:embed="rId3">
            <a:alphaModFix/>
          </a:blip>
          <a:srcRect b="0" l="34023" r="432" t="0"/>
          <a:stretch/>
        </p:blipFill>
        <p:spPr>
          <a:xfrm>
            <a:off x="493650" y="2730960"/>
            <a:ext cx="3276773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a365c63526_0_56"/>
          <p:cNvSpPr txBox="1"/>
          <p:nvPr/>
        </p:nvSpPr>
        <p:spPr>
          <a:xfrm>
            <a:off x="4022975" y="449125"/>
            <a:ext cx="36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 FOOTER відсутній логотип компанії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2" name="Google Shape;402;g1a365c63526_0_56"/>
          <p:cNvPicPr preferRelativeResize="0"/>
          <p:nvPr/>
        </p:nvPicPr>
        <p:blipFill rotWithShape="1">
          <a:blip r:embed="rId4">
            <a:alphaModFix/>
          </a:blip>
          <a:srcRect b="-6997" l="240" r="-239" t="0"/>
          <a:stretch/>
        </p:blipFill>
        <p:spPr>
          <a:xfrm>
            <a:off x="3922825" y="1217125"/>
            <a:ext cx="4662149" cy="37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1a365c63526_0_63"/>
          <p:cNvPicPr preferRelativeResize="0"/>
          <p:nvPr/>
        </p:nvPicPr>
        <p:blipFill rotWithShape="1">
          <a:blip r:embed="rId3">
            <a:alphaModFix/>
          </a:blip>
          <a:srcRect b="0" l="204" r="33958" t="0"/>
          <a:stretch/>
        </p:blipFill>
        <p:spPr>
          <a:xfrm>
            <a:off x="493650" y="449125"/>
            <a:ext cx="3276775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a365c63526_0_63"/>
          <p:cNvPicPr preferRelativeResize="0"/>
          <p:nvPr/>
        </p:nvPicPr>
        <p:blipFill rotWithShape="1">
          <a:blip r:embed="rId3">
            <a:alphaModFix/>
          </a:blip>
          <a:srcRect b="0" l="34023" r="432" t="0"/>
          <a:stretch/>
        </p:blipFill>
        <p:spPr>
          <a:xfrm>
            <a:off x="493650" y="2730960"/>
            <a:ext cx="3276773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a365c63526_0_63"/>
          <p:cNvSpPr txBox="1"/>
          <p:nvPr/>
        </p:nvSpPr>
        <p:spPr>
          <a:xfrm>
            <a:off x="4022975" y="449125"/>
            <a:ext cx="36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Серед контактів компанії не вказано її електронну адресу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0" name="Google Shape;410;g1a365c63526_0_63"/>
          <p:cNvPicPr preferRelativeResize="0"/>
          <p:nvPr/>
        </p:nvPicPr>
        <p:blipFill rotWithShape="1">
          <a:blip r:embed="rId4">
            <a:alphaModFix/>
          </a:blip>
          <a:srcRect b="-9039" l="-826" r="0" t="0"/>
          <a:stretch/>
        </p:blipFill>
        <p:spPr>
          <a:xfrm>
            <a:off x="3922825" y="1217125"/>
            <a:ext cx="4662149" cy="37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1a365c63526_0_70"/>
          <p:cNvPicPr preferRelativeResize="0"/>
          <p:nvPr/>
        </p:nvPicPr>
        <p:blipFill rotWithShape="1">
          <a:blip r:embed="rId3">
            <a:alphaModFix/>
          </a:blip>
          <a:srcRect b="0" l="204" r="33958" t="0"/>
          <a:stretch/>
        </p:blipFill>
        <p:spPr>
          <a:xfrm>
            <a:off x="493650" y="449125"/>
            <a:ext cx="3276775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a365c63526_0_70"/>
          <p:cNvPicPr preferRelativeResize="0"/>
          <p:nvPr/>
        </p:nvPicPr>
        <p:blipFill rotWithShape="1">
          <a:blip r:embed="rId3">
            <a:alphaModFix/>
          </a:blip>
          <a:srcRect b="0" l="34023" r="432" t="0"/>
          <a:stretch/>
        </p:blipFill>
        <p:spPr>
          <a:xfrm>
            <a:off x="493650" y="2730960"/>
            <a:ext cx="3276773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a365c63526_0_70"/>
          <p:cNvSpPr txBox="1"/>
          <p:nvPr/>
        </p:nvSpPr>
        <p:spPr>
          <a:xfrm>
            <a:off x="4022975" y="449125"/>
            <a:ext cx="36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Відсутні гіперпосилання на сторінки компанії у соціальніальних мережах 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8" name="Google Shape;418;g1a365c63526_0_70"/>
          <p:cNvPicPr preferRelativeResize="0"/>
          <p:nvPr/>
        </p:nvPicPr>
        <p:blipFill rotWithShape="1">
          <a:blip r:embed="rId4">
            <a:alphaModFix/>
          </a:blip>
          <a:srcRect b="-9075" l="-775" r="0" t="0"/>
          <a:stretch/>
        </p:blipFill>
        <p:spPr>
          <a:xfrm>
            <a:off x="3922825" y="1217125"/>
            <a:ext cx="4662150" cy="37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1a365c63526_0_98"/>
          <p:cNvPicPr preferRelativeResize="0"/>
          <p:nvPr/>
        </p:nvPicPr>
        <p:blipFill rotWithShape="1">
          <a:blip r:embed="rId3">
            <a:alphaModFix/>
          </a:blip>
          <a:srcRect b="0" l="204" r="33958" t="0"/>
          <a:stretch/>
        </p:blipFill>
        <p:spPr>
          <a:xfrm>
            <a:off x="493650" y="449125"/>
            <a:ext cx="3276775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a365c63526_0_98"/>
          <p:cNvPicPr preferRelativeResize="0"/>
          <p:nvPr/>
        </p:nvPicPr>
        <p:blipFill rotWithShape="1">
          <a:blip r:embed="rId3">
            <a:alphaModFix/>
          </a:blip>
          <a:srcRect b="0" l="34023" r="432" t="0"/>
          <a:stretch/>
        </p:blipFill>
        <p:spPr>
          <a:xfrm>
            <a:off x="493650" y="2730960"/>
            <a:ext cx="3276773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a365c63526_0_98"/>
          <p:cNvSpPr txBox="1"/>
          <p:nvPr/>
        </p:nvSpPr>
        <p:spPr>
          <a:xfrm>
            <a:off x="4022975" y="449125"/>
            <a:ext cx="362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 FOOTER сайту відсутня можливість підписатись на розсилку про новини і акції компанії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6" name="Google Shape;426;g1a365c63526_0_98"/>
          <p:cNvPicPr preferRelativeResize="0"/>
          <p:nvPr/>
        </p:nvPicPr>
        <p:blipFill rotWithShape="1">
          <a:blip r:embed="rId4">
            <a:alphaModFix/>
          </a:blip>
          <a:srcRect b="-12157" l="-1010" r="0" t="0"/>
          <a:stretch/>
        </p:blipFill>
        <p:spPr>
          <a:xfrm>
            <a:off x="3922825" y="1217125"/>
            <a:ext cx="4662149" cy="37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1a365c63526_0_105"/>
          <p:cNvPicPr preferRelativeResize="0"/>
          <p:nvPr/>
        </p:nvPicPr>
        <p:blipFill rotWithShape="1">
          <a:blip r:embed="rId3">
            <a:alphaModFix/>
          </a:blip>
          <a:srcRect b="0" l="204" r="33958" t="0"/>
          <a:stretch/>
        </p:blipFill>
        <p:spPr>
          <a:xfrm>
            <a:off x="493650" y="449125"/>
            <a:ext cx="3276775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a365c63526_0_105"/>
          <p:cNvPicPr preferRelativeResize="0"/>
          <p:nvPr/>
        </p:nvPicPr>
        <p:blipFill rotWithShape="1">
          <a:blip r:embed="rId3">
            <a:alphaModFix/>
          </a:blip>
          <a:srcRect b="0" l="34023" r="432" t="0"/>
          <a:stretch/>
        </p:blipFill>
        <p:spPr>
          <a:xfrm>
            <a:off x="493650" y="2730960"/>
            <a:ext cx="3276773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a365c63526_0_105"/>
          <p:cNvSpPr txBox="1"/>
          <p:nvPr/>
        </p:nvSpPr>
        <p:spPr>
          <a:xfrm>
            <a:off x="4022975" y="449125"/>
            <a:ext cx="36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 FOOTER сайту відсутня форма зворотнього зв’язку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4" name="Google Shape;434;g1a365c63526_0_105"/>
          <p:cNvPicPr preferRelativeResize="0"/>
          <p:nvPr/>
        </p:nvPicPr>
        <p:blipFill rotWithShape="1">
          <a:blip r:embed="rId4">
            <a:alphaModFix/>
          </a:blip>
          <a:srcRect b="-7054" l="270" r="-269" t="0"/>
          <a:stretch/>
        </p:blipFill>
        <p:spPr>
          <a:xfrm>
            <a:off x="3922825" y="1217125"/>
            <a:ext cx="4662149" cy="37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1a365c63526_0_77"/>
          <p:cNvPicPr preferRelativeResize="0"/>
          <p:nvPr/>
        </p:nvPicPr>
        <p:blipFill rotWithShape="1">
          <a:blip r:embed="rId3">
            <a:alphaModFix/>
          </a:blip>
          <a:srcRect b="1420" l="0" r="0" t="12992"/>
          <a:stretch/>
        </p:blipFill>
        <p:spPr>
          <a:xfrm>
            <a:off x="493650" y="449125"/>
            <a:ext cx="3276775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a365c63526_0_77"/>
          <p:cNvPicPr preferRelativeResize="0"/>
          <p:nvPr/>
        </p:nvPicPr>
        <p:blipFill rotWithShape="1">
          <a:blip r:embed="rId4">
            <a:alphaModFix/>
          </a:blip>
          <a:srcRect b="353" l="0" r="0" t="6597"/>
          <a:stretch/>
        </p:blipFill>
        <p:spPr>
          <a:xfrm>
            <a:off x="493650" y="2730960"/>
            <a:ext cx="3276773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a365c63526_0_77"/>
          <p:cNvSpPr txBox="1"/>
          <p:nvPr/>
        </p:nvSpPr>
        <p:spPr>
          <a:xfrm>
            <a:off x="4022975" y="449125"/>
            <a:ext cx="362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Мапа розташування компанії в розділі “Самовивіз” має нерозбірливе зображення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2" name="Google Shape;442;g1a365c63526_0_77"/>
          <p:cNvPicPr preferRelativeResize="0"/>
          <p:nvPr/>
        </p:nvPicPr>
        <p:blipFill rotWithShape="1">
          <a:blip r:embed="rId5">
            <a:alphaModFix/>
          </a:blip>
          <a:srcRect b="-25360" l="-948" r="0" t="0"/>
          <a:stretch/>
        </p:blipFill>
        <p:spPr>
          <a:xfrm>
            <a:off x="3922825" y="1217125"/>
            <a:ext cx="4662149" cy="37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a365c63526_0_112"/>
          <p:cNvPicPr preferRelativeResize="0"/>
          <p:nvPr/>
        </p:nvPicPr>
        <p:blipFill rotWithShape="1">
          <a:blip r:embed="rId3">
            <a:alphaModFix/>
          </a:blip>
          <a:srcRect b="0" l="475" r="475" t="0"/>
          <a:stretch/>
        </p:blipFill>
        <p:spPr>
          <a:xfrm>
            <a:off x="493650" y="449125"/>
            <a:ext cx="3276775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a365c63526_0_112"/>
          <p:cNvPicPr preferRelativeResize="0"/>
          <p:nvPr/>
        </p:nvPicPr>
        <p:blipFill rotWithShape="1">
          <a:blip r:embed="rId4">
            <a:alphaModFix/>
          </a:blip>
          <a:srcRect b="0" l="3174" r="3174" t="0"/>
          <a:stretch/>
        </p:blipFill>
        <p:spPr>
          <a:xfrm>
            <a:off x="493650" y="2730960"/>
            <a:ext cx="3276773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1a365c63526_0_112"/>
          <p:cNvSpPr txBox="1"/>
          <p:nvPr/>
        </p:nvSpPr>
        <p:spPr>
          <a:xfrm>
            <a:off x="4022975" y="449125"/>
            <a:ext cx="36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Фото із зображенням піци “Калабрія” у слайдері перекрите описом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0" name="Google Shape;450;g1a365c63526_0_112"/>
          <p:cNvPicPr preferRelativeResize="0"/>
          <p:nvPr/>
        </p:nvPicPr>
        <p:blipFill rotWithShape="1">
          <a:blip r:embed="rId5">
            <a:alphaModFix/>
          </a:blip>
          <a:srcRect b="-14077" l="0" r="0" t="0"/>
          <a:stretch/>
        </p:blipFill>
        <p:spPr>
          <a:xfrm>
            <a:off x="3922825" y="1217125"/>
            <a:ext cx="4662149" cy="37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a365c63526_0_119"/>
          <p:cNvPicPr preferRelativeResize="0"/>
          <p:nvPr/>
        </p:nvPicPr>
        <p:blipFill rotWithShape="1">
          <a:blip r:embed="rId3">
            <a:alphaModFix/>
          </a:blip>
          <a:srcRect b="21275" l="0" r="0" t="-15"/>
          <a:stretch/>
        </p:blipFill>
        <p:spPr>
          <a:xfrm>
            <a:off x="493650" y="449125"/>
            <a:ext cx="3276775" cy="225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a365c63526_0_119"/>
          <p:cNvPicPr preferRelativeResize="0"/>
          <p:nvPr/>
        </p:nvPicPr>
        <p:blipFill rotWithShape="1">
          <a:blip r:embed="rId4">
            <a:alphaModFix/>
          </a:blip>
          <a:srcRect b="17013" l="0" r="0" t="355"/>
          <a:stretch/>
        </p:blipFill>
        <p:spPr>
          <a:xfrm>
            <a:off x="493650" y="2730960"/>
            <a:ext cx="3276773" cy="226704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a365c63526_0_119"/>
          <p:cNvSpPr txBox="1"/>
          <p:nvPr/>
        </p:nvSpPr>
        <p:spPr>
          <a:xfrm>
            <a:off x="4022975" y="449125"/>
            <a:ext cx="36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FAVICON сайту відсутній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8" name="Google Shape;458;g1a365c63526_0_119"/>
          <p:cNvPicPr preferRelativeResize="0"/>
          <p:nvPr/>
        </p:nvPicPr>
        <p:blipFill rotWithShape="1">
          <a:blip r:embed="rId5">
            <a:alphaModFix/>
          </a:blip>
          <a:srcRect b="-14744" l="0" r="0" t="0"/>
          <a:stretch/>
        </p:blipFill>
        <p:spPr>
          <a:xfrm>
            <a:off x="3922825" y="1217125"/>
            <a:ext cx="4662149" cy="37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a365c63526_0_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104" y="1801050"/>
            <a:ext cx="1976475" cy="7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25" y="152400"/>
            <a:ext cx="7276242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"/>
          <p:cNvSpPr txBox="1"/>
          <p:nvPr>
            <p:ph idx="1" type="body"/>
          </p:nvPr>
        </p:nvSpPr>
        <p:spPr>
          <a:xfrm>
            <a:off x="1447801" y="1781114"/>
            <a:ext cx="6421582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uk" sz="2100"/>
              <a:t>Завдання № 1</a:t>
            </a:r>
            <a:r>
              <a:rPr b="1" lang="uk"/>
              <a:t>:</a:t>
            </a:r>
            <a:endParaRPr b="1"/>
          </a:p>
          <a:p>
            <a:pPr indent="-349250" lvl="0" marL="457200" marR="427753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900"/>
              <a:buAutoNum type="arabicPeriod"/>
            </a:pPr>
            <a:r>
              <a:rPr lang="uk" sz="1900">
                <a:latin typeface="Arial"/>
                <a:ea typeface="Arial"/>
                <a:cs typeface="Arial"/>
                <a:sym typeface="Arial"/>
              </a:rPr>
              <a:t>Розробити схему тестування web-ресурсу з використанням карти знань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9" name="Google Shape;279;p3"/>
          <p:cNvSpPr txBox="1"/>
          <p:nvPr/>
        </p:nvSpPr>
        <p:spPr>
          <a:xfrm>
            <a:off x="797059" y="3643542"/>
            <a:ext cx="7605300" cy="1103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558553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uk" sz="1800" u="none" cap="none" strike="noStrike">
                <a:solidFill>
                  <a:srgbClr val="641AEA"/>
                </a:solidFill>
                <a:latin typeface="Arial"/>
                <a:ea typeface="Arial"/>
                <a:cs typeface="Arial"/>
                <a:sym typeface="Arial"/>
              </a:rPr>
              <a:t>Карта знань побудована за допомогою програми </a:t>
            </a:r>
            <a:r>
              <a:rPr b="1" i="1" lang="uk" sz="1800" u="none" cap="none" strike="noStrike">
                <a:solidFill>
                  <a:srgbClr val="641AEA"/>
                </a:solidFill>
                <a:latin typeface="Arial"/>
                <a:ea typeface="Arial"/>
                <a:cs typeface="Arial"/>
                <a:sym typeface="Arial"/>
              </a:rPr>
              <a:t>XMind</a:t>
            </a:r>
            <a:endParaRPr b="1" i="1" sz="1800" u="none" cap="none" strike="noStrike">
              <a:solidFill>
                <a:srgbClr val="641AE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"/>
          <p:cNvSpPr txBox="1"/>
          <p:nvPr>
            <p:ph idx="1" type="body"/>
          </p:nvPr>
        </p:nvSpPr>
        <p:spPr>
          <a:xfrm>
            <a:off x="350303" y="3398702"/>
            <a:ext cx="3591614" cy="1401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" sz="1300">
                <a:solidFill>
                  <a:srgbClr val="641AEA"/>
                </a:solidFill>
                <a:highlight>
                  <a:srgbClr val="FFFFFF"/>
                </a:highlight>
              </a:rPr>
              <a:t>ПЕРЕВАГИ: економлять багато часу,</a:t>
            </a:r>
            <a:endParaRPr sz="1300">
              <a:solidFill>
                <a:srgbClr val="641AEA"/>
              </a:solidFill>
              <a:highlight>
                <a:srgbClr val="FFFFFF"/>
              </a:highlight>
            </a:endParaRPr>
          </a:p>
          <a:p>
            <a:pPr indent="0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" sz="1300">
                <a:solidFill>
                  <a:srgbClr val="641AEA"/>
                </a:solidFill>
                <a:highlight>
                  <a:srgbClr val="FFFFFF"/>
                </a:highlight>
              </a:rPr>
              <a:t>     дозволяють в найкоротші </a:t>
            </a:r>
            <a:endParaRPr sz="1300">
              <a:solidFill>
                <a:srgbClr val="641AEA"/>
              </a:solidFill>
              <a:highlight>
                <a:srgbClr val="FFFFFF"/>
              </a:highlight>
            </a:endParaRPr>
          </a:p>
          <a:p>
            <a:pPr indent="0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" sz="1300">
                <a:solidFill>
                  <a:srgbClr val="641AEA"/>
                </a:solidFill>
                <a:highlight>
                  <a:srgbClr val="FFFFFF"/>
                </a:highlight>
              </a:rPr>
              <a:t>     терміни виявити головну ідею, </a:t>
            </a:r>
            <a:endParaRPr sz="1300">
              <a:solidFill>
                <a:srgbClr val="641AEA"/>
              </a:solidFill>
              <a:highlight>
                <a:srgbClr val="FFFFFF"/>
              </a:highlight>
            </a:endParaRPr>
          </a:p>
          <a:p>
            <a:pPr indent="0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" sz="1300">
                <a:solidFill>
                  <a:srgbClr val="641AEA"/>
                </a:solidFill>
                <a:highlight>
                  <a:srgbClr val="FFFFFF"/>
                </a:highlight>
              </a:rPr>
              <a:t>     розставити пріоритети, </a:t>
            </a:r>
            <a:endParaRPr/>
          </a:p>
          <a:p>
            <a:pPr indent="0" lvl="0" marL="63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" sz="1300">
                <a:solidFill>
                  <a:srgbClr val="641AEA"/>
                </a:solidFill>
                <a:highlight>
                  <a:srgbClr val="FFFFFF"/>
                </a:highlight>
              </a:rPr>
              <a:t>     охопити весь обсяг робіт.</a:t>
            </a:r>
            <a:endParaRPr sz="1300">
              <a:solidFill>
                <a:srgbClr val="641AE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400"/>
              <a:buNone/>
            </a:pPr>
            <a:r>
              <a:t/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  <p:pic>
        <p:nvPicPr>
          <p:cNvPr id="285" name="Google Shape;2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303" y="1768001"/>
            <a:ext cx="5524026" cy="11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3223" y="2570256"/>
            <a:ext cx="3594386" cy="245548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"/>
          <p:cNvSpPr txBox="1"/>
          <p:nvPr>
            <p:ph type="title"/>
          </p:nvPr>
        </p:nvSpPr>
        <p:spPr>
          <a:xfrm>
            <a:off x="187009" y="431171"/>
            <a:ext cx="8520600" cy="9542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41414"/>
              <a:buFont typeface="Century Gothic"/>
              <a:buNone/>
            </a:pPr>
            <a:r>
              <a:rPr lang="uk" sz="2200"/>
              <a:t>Карти знань допомагають впорядкувати дані, оцінити </a:t>
            </a:r>
            <a:br>
              <a:rPr lang="uk" sz="2200"/>
            </a:br>
            <a:r>
              <a:rPr lang="uk" sz="2200"/>
              <a:t>витрати часу і ресурсів, знижують ризик заплутатися або забути деталі.</a:t>
            </a:r>
            <a:br>
              <a:rPr lang="uk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171" y="952944"/>
            <a:ext cx="5989429" cy="419055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"/>
          <p:cNvSpPr txBox="1"/>
          <p:nvPr/>
        </p:nvSpPr>
        <p:spPr>
          <a:xfrm>
            <a:off x="2089903" y="505690"/>
            <a:ext cx="47659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uk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Сайт піцерії «Benevento»       http://exm4.cpto.rv.ua/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"/>
          <p:cNvSpPr txBox="1"/>
          <p:nvPr>
            <p:ph type="title"/>
          </p:nvPr>
        </p:nvSpPr>
        <p:spPr>
          <a:xfrm>
            <a:off x="152401" y="45039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"/>
              <a:buFont typeface="Arial"/>
              <a:buNone/>
            </a:pPr>
            <a:r>
              <a:rPr lang="uk" sz="23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Тестування інформаційного сайту піцерії</a:t>
            </a:r>
            <a:endParaRPr sz="9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"/>
          <p:cNvSpPr/>
          <p:nvPr/>
        </p:nvSpPr>
        <p:spPr>
          <a:xfrm>
            <a:off x="697425" y="1144200"/>
            <a:ext cx="7769700" cy="381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6"/>
          <p:cNvPicPr preferRelativeResize="0"/>
          <p:nvPr/>
        </p:nvPicPr>
        <p:blipFill rotWithShape="1">
          <a:blip r:embed="rId3">
            <a:alphaModFix/>
          </a:blip>
          <a:srcRect b="7320" l="0" r="0" t="2418"/>
          <a:stretch/>
        </p:blipFill>
        <p:spPr>
          <a:xfrm>
            <a:off x="768663" y="1119538"/>
            <a:ext cx="7606676" cy="38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"/>
          <p:cNvSpPr txBox="1"/>
          <p:nvPr>
            <p:ph type="title"/>
          </p:nvPr>
        </p:nvSpPr>
        <p:spPr>
          <a:xfrm>
            <a:off x="510450" y="2341418"/>
            <a:ext cx="8123100" cy="157941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1111"/>
              <a:buFont typeface="Century Gothic"/>
              <a:buNone/>
            </a:pPr>
            <a:r>
              <a:rPr lang="uk">
                <a:solidFill>
                  <a:srgbClr val="641AEA"/>
                </a:solidFill>
              </a:rPr>
              <a:t>Тестування веб-ресурсу </a:t>
            </a:r>
            <a:br>
              <a:rPr lang="uk">
                <a:solidFill>
                  <a:srgbClr val="641AEA"/>
                </a:solidFill>
              </a:rPr>
            </a:br>
            <a:r>
              <a:rPr lang="uk">
                <a:solidFill>
                  <a:srgbClr val="641AEA"/>
                </a:solidFill>
              </a:rPr>
              <a:t>= Checklist =</a:t>
            </a:r>
            <a:endParaRPr b="1">
              <a:solidFill>
                <a:srgbClr val="641AE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"/>
          <p:cNvSpPr txBox="1"/>
          <p:nvPr>
            <p:ph idx="1" type="body"/>
          </p:nvPr>
        </p:nvSpPr>
        <p:spPr>
          <a:xfrm>
            <a:off x="1729036" y="1718095"/>
            <a:ext cx="56028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uk" sz="2100"/>
              <a:t>Завдання № 2</a:t>
            </a:r>
            <a:r>
              <a:rPr b="1" lang="uk"/>
              <a:t>:</a:t>
            </a:r>
            <a:endParaRPr b="1"/>
          </a:p>
          <a:p>
            <a:pPr indent="-334327" lvl="0" marL="457200" marR="427753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AutoNum type="arabicPeriod"/>
            </a:pPr>
            <a:r>
              <a:rPr lang="uk"/>
              <a:t>Скласти та пройти у 3 браузерах </a:t>
            </a:r>
            <a:r>
              <a:rPr b="1" lang="uk"/>
              <a:t>Checklist </a:t>
            </a:r>
            <a:r>
              <a:rPr lang="uk"/>
              <a:t>для функціонального тестування web-ресурсу </a:t>
            </a:r>
            <a:r>
              <a:rPr b="1" i="1" lang="uk" u="sng">
                <a:solidFill>
                  <a:srgbClr val="641AEA"/>
                </a:solidFill>
              </a:rPr>
              <a:t>http://exm4.cpto.rv.ua/</a:t>
            </a:r>
            <a:endParaRPr b="1" i="1" u="sng">
              <a:solidFill>
                <a:srgbClr val="641AEA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AutoNum type="arabicPeriod"/>
            </a:pPr>
            <a:r>
              <a:rPr lang="uk"/>
              <a:t>У разі виявлення дефектів оформити </a:t>
            </a:r>
            <a:r>
              <a:rPr b="1" lang="uk">
                <a:solidFill>
                  <a:schemeClr val="dk1"/>
                </a:solidFill>
                <a:highlight>
                  <a:schemeClr val="lt1"/>
                </a:highlight>
              </a:rPr>
              <a:t>Bugreport</a:t>
            </a:r>
            <a:r>
              <a:rPr lang="uk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uk"/>
              <a:t>у системі JIRA SOFTWARE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"/>
          <p:cNvSpPr txBox="1"/>
          <p:nvPr>
            <p:ph type="title"/>
          </p:nvPr>
        </p:nvSpPr>
        <p:spPr>
          <a:xfrm>
            <a:off x="237225" y="181375"/>
            <a:ext cx="40452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457200" marR="41699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66666"/>
              <a:buFont typeface="Century Gothic"/>
              <a:buNone/>
            </a:pPr>
            <a:r>
              <a:rPr lang="uk" sz="2800">
                <a:solidFill>
                  <a:schemeClr val="accent3"/>
                </a:solidFill>
              </a:rPr>
              <a:t>Піцерія</a:t>
            </a:r>
            <a:endParaRPr sz="2800">
              <a:solidFill>
                <a:schemeClr val="accent3"/>
              </a:solidFill>
            </a:endParaRPr>
          </a:p>
          <a:p>
            <a:pPr indent="0" lvl="0" marL="457200" marR="41699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66666"/>
              <a:buFont typeface="Century Gothic"/>
              <a:buNone/>
            </a:pPr>
            <a:r>
              <a:rPr b="1" lang="uk" sz="2800">
                <a:solidFill>
                  <a:schemeClr val="accent3"/>
                </a:solidFill>
              </a:rPr>
              <a:t>BENEVENTO</a:t>
            </a:r>
            <a:endParaRPr b="1" sz="5200"/>
          </a:p>
        </p:txBody>
      </p:sp>
      <p:sp>
        <p:nvSpPr>
          <p:cNvPr id="316" name="Google Shape;316;p9"/>
          <p:cNvSpPr txBox="1"/>
          <p:nvPr>
            <p:ph idx="1" type="subTitle"/>
          </p:nvPr>
        </p:nvSpPr>
        <p:spPr>
          <a:xfrm>
            <a:off x="237225" y="1607400"/>
            <a:ext cx="4045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179999" marR="167624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7254"/>
              <a:buNone/>
            </a:pPr>
            <a:r>
              <a:rPr lang="uk" sz="1800"/>
              <a:t>Сайт </a:t>
            </a:r>
            <a:r>
              <a:rPr lang="uk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http://exm4.cpto.rv.ua/</a:t>
            </a:r>
            <a:r>
              <a:rPr lang="uk" sz="1800"/>
              <a:t> є лендінгом піцерії BENEVENTO та надає можливість своїм відвідувачам ознайомитись з асортиментом продукції власного виробництва, замовити її та, за бажанням, організувати доставку вже готової їжі у зручні для себе місце та час. 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37254"/>
              <a:buNone/>
            </a:pPr>
            <a:r>
              <a:rPr lang="uk" sz="1800"/>
              <a:t>  Також, користувачі сайту можуть прийняти участь в акціях піцерії BENEVENTO!</a:t>
            </a:r>
            <a:endParaRPr/>
          </a:p>
        </p:txBody>
      </p:sp>
      <p:pic>
        <p:nvPicPr>
          <p:cNvPr id="317" name="Google Shape;31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575850"/>
            <a:ext cx="4166124" cy="34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Ион (конференц-зал)">
  <a:themeElements>
    <a:clrScheme name="Ион (конференц-зал)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</cp:coreProperties>
</file>